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4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F631-6052-441B-B4C0-2FF82BF9ADF5}" type="datetimeFigureOut">
              <a:rPr lang="pt-BR" smtClean="0"/>
              <a:t>21/08/2011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51E-6520-4203-A46C-1BFA4F60A4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F631-6052-441B-B4C0-2FF82BF9ADF5}" type="datetimeFigureOut">
              <a:rPr lang="pt-BR" smtClean="0"/>
              <a:t>21/08/2011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51E-6520-4203-A46C-1BFA4F60A4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F631-6052-441B-B4C0-2FF82BF9ADF5}" type="datetimeFigureOut">
              <a:rPr lang="pt-BR" smtClean="0"/>
              <a:t>21/08/2011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51E-6520-4203-A46C-1BFA4F60A4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F631-6052-441B-B4C0-2FF82BF9ADF5}" type="datetimeFigureOut">
              <a:rPr lang="pt-BR" smtClean="0"/>
              <a:t>21/08/2011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51E-6520-4203-A46C-1BFA4F60A4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F631-6052-441B-B4C0-2FF82BF9ADF5}" type="datetimeFigureOut">
              <a:rPr lang="pt-BR" smtClean="0"/>
              <a:t>21/08/2011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51E-6520-4203-A46C-1BFA4F60A4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F631-6052-441B-B4C0-2FF82BF9ADF5}" type="datetimeFigureOut">
              <a:rPr lang="pt-BR" smtClean="0"/>
              <a:t>21/08/2011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51E-6520-4203-A46C-1BFA4F60A4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F631-6052-441B-B4C0-2FF82BF9ADF5}" type="datetimeFigureOut">
              <a:rPr lang="pt-BR" smtClean="0"/>
              <a:t>21/08/2011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51E-6520-4203-A46C-1BFA4F60A4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F631-6052-441B-B4C0-2FF82BF9ADF5}" type="datetimeFigureOut">
              <a:rPr lang="pt-BR" smtClean="0"/>
              <a:t>21/08/2011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51E-6520-4203-A46C-1BFA4F60A4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F631-6052-441B-B4C0-2FF82BF9ADF5}" type="datetimeFigureOut">
              <a:rPr lang="pt-BR" smtClean="0"/>
              <a:t>21/08/2011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51E-6520-4203-A46C-1BFA4F60A4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F631-6052-441B-B4C0-2FF82BF9ADF5}" type="datetimeFigureOut">
              <a:rPr lang="pt-BR" smtClean="0"/>
              <a:t>21/08/2011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51E-6520-4203-A46C-1BFA4F60A4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F631-6052-441B-B4C0-2FF82BF9ADF5}" type="datetimeFigureOut">
              <a:rPr lang="pt-BR" smtClean="0"/>
              <a:t>21/08/2011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51E-6520-4203-A46C-1BFA4F60A4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DF631-6052-441B-B4C0-2FF82BF9ADF5}" type="datetimeFigureOut">
              <a:rPr lang="pt-BR" smtClean="0"/>
              <a:t>21/08/2011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7551E-6520-4203-A46C-1BFA4F60A43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PT"/>
              <a:t>Documentos Digitais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sz="2800" dirty="0"/>
              <a:t>Aula </a:t>
            </a:r>
            <a:r>
              <a:rPr lang="pt-PT" sz="2800" dirty="0" smtClean="0"/>
              <a:t>5a</a:t>
            </a:r>
            <a:endParaRPr lang="pt-PT" sz="2800" dirty="0"/>
          </a:p>
          <a:p>
            <a:endParaRPr lang="pt-PT" sz="2800" dirty="0"/>
          </a:p>
          <a:p>
            <a:endParaRPr lang="pt-P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Procedimento de Digitalização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/>
          <a:lstStyle/>
          <a:p>
            <a:pPr algn="just"/>
            <a:r>
              <a:rPr lang="pt-BR" dirty="0" smtClean="0"/>
              <a:t>Necessidade de disseminação e preservação da informação.</a:t>
            </a:r>
          </a:p>
          <a:p>
            <a:pPr algn="just"/>
            <a:r>
              <a:rPr lang="pt-BR" dirty="0" smtClean="0"/>
              <a:t>Aumento dos meios de duplicação e acesso da informação é inversamente proporcional a durabilidade dos suportes.</a:t>
            </a:r>
          </a:p>
          <a:p>
            <a:pPr algn="just"/>
            <a:r>
              <a:rPr lang="pt-BR" dirty="0" smtClean="0"/>
              <a:t>Critérios de qualidade da imagem</a:t>
            </a:r>
          </a:p>
          <a:p>
            <a:pPr algn="just"/>
            <a:r>
              <a:rPr lang="pt-BR" dirty="0" smtClean="0"/>
              <a:t>Novos conceitos: resolução, reprodução </a:t>
            </a:r>
            <a:r>
              <a:rPr lang="pt-BR" dirty="0" err="1" smtClean="0"/>
              <a:t>cromá-tica</a:t>
            </a:r>
            <a:r>
              <a:rPr lang="pt-BR" dirty="0" smtClean="0"/>
              <a:t>, tons de cinza, pontos por polegadas (dpi/</a:t>
            </a:r>
            <a:r>
              <a:rPr lang="pt-BR" dirty="0" err="1" smtClean="0"/>
              <a:t>ppp</a:t>
            </a:r>
            <a:r>
              <a:rPr lang="pt-BR" dirty="0" smtClean="0"/>
              <a:t>), compressões, armazenamento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4000" dirty="0" smtClean="0"/>
              <a:t>Imagens digitalizadas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55435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z="2800" dirty="0" smtClean="0"/>
              <a:t>As imagens são formadas por milhares de </a:t>
            </a:r>
            <a:r>
              <a:rPr lang="pt-BR" sz="2800" dirty="0" smtClean="0"/>
              <a:t>pontos:</a:t>
            </a:r>
            <a:endParaRPr lang="pt-BR" sz="2800" dirty="0" smtClean="0"/>
          </a:p>
          <a:p>
            <a:pPr algn="just">
              <a:lnSpc>
                <a:spcPct val="90000"/>
              </a:lnSpc>
            </a:pPr>
            <a:r>
              <a:rPr lang="pt-BR" sz="2800" dirty="0" smtClean="0"/>
              <a:t>DPI (</a:t>
            </a:r>
            <a:r>
              <a:rPr lang="pt-BR" sz="2800" dirty="0" err="1" smtClean="0"/>
              <a:t>dots</a:t>
            </a:r>
            <a:r>
              <a:rPr lang="pt-BR" sz="2800" dirty="0" smtClean="0"/>
              <a:t>, per </a:t>
            </a:r>
            <a:r>
              <a:rPr lang="pt-BR" sz="2800" dirty="0" err="1" smtClean="0"/>
              <a:t>inch</a:t>
            </a:r>
            <a:r>
              <a:rPr lang="pt-BR" sz="2800" dirty="0" smtClean="0"/>
              <a:t>) – pontos por polegadas. </a:t>
            </a:r>
            <a:r>
              <a:rPr lang="pt-BR" sz="2800" dirty="0" err="1" smtClean="0"/>
              <a:t>Escaneamento</a:t>
            </a:r>
            <a:r>
              <a:rPr lang="pt-BR" sz="2800" dirty="0" smtClean="0"/>
              <a:t> com resoluções de 75 a 1200 DPI. Um digitalização a 300 DPI tem 90.000 pontos ou pixels) por polegadas. Quanto maior a resolução e mais rico o registro de cores maior o tamanho do arquivo digital</a:t>
            </a:r>
          </a:p>
          <a:p>
            <a:pPr algn="just">
              <a:lnSpc>
                <a:spcPct val="90000"/>
              </a:lnSpc>
            </a:pPr>
            <a:r>
              <a:rPr lang="pt-BR" sz="2800" dirty="0" smtClean="0"/>
              <a:t>Compressão: reduzir espaço ocupado por dados num determinado dispositivo realizada por algoritmos de compressão</a:t>
            </a:r>
            <a:r>
              <a:rPr lang="pt-BR" sz="2800" dirty="0" smtClean="0"/>
              <a:t> .</a:t>
            </a:r>
          </a:p>
          <a:p>
            <a:pPr algn="just">
              <a:lnSpc>
                <a:spcPct val="90000"/>
              </a:lnSpc>
            </a:pPr>
            <a:endParaRPr lang="pt-BR" sz="2400" dirty="0" smtClean="0"/>
          </a:p>
        </p:txBody>
      </p:sp>
      <p:sp>
        <p:nvSpPr>
          <p:cNvPr id="14340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103E2E-9940-4CAE-85BF-5A3BAB12DC21}" type="slidenum">
              <a:rPr lang="pt-BR"/>
              <a:pPr/>
              <a:t>3</a:t>
            </a:fld>
            <a:endParaRPr lang="pt-BR"/>
          </a:p>
        </p:txBody>
      </p:sp>
      <p:pic>
        <p:nvPicPr>
          <p:cNvPr id="1026" name="Picture 2" descr="C:\Users\JOSEMAR HENRIQUE\Pictur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898851"/>
            <a:ext cx="2390775" cy="1914525"/>
          </a:xfrm>
          <a:prstGeom prst="rect">
            <a:avLst/>
          </a:prstGeom>
          <a:noFill/>
        </p:spPr>
      </p:pic>
      <p:pic>
        <p:nvPicPr>
          <p:cNvPr id="1027" name="Picture 3" descr="C:\Users\JOSEMAR HENRIQUE\Pictures\hp_scanjet_8270_scan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1183" y="4779218"/>
            <a:ext cx="2943225" cy="196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Imagens digitalizadas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8457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t-BR" sz="2400" dirty="0" smtClean="0"/>
              <a:t> </a:t>
            </a:r>
            <a:r>
              <a:rPr lang="pt-BR" sz="2800" dirty="0" smtClean="0"/>
              <a:t>Scanners (escolha do melhor para determinado trabalho):</a:t>
            </a:r>
          </a:p>
          <a:p>
            <a:pPr lvl="1" algn="just">
              <a:lnSpc>
                <a:spcPct val="90000"/>
              </a:lnSpc>
            </a:pPr>
            <a:r>
              <a:rPr lang="pt-BR" dirty="0" smtClean="0"/>
              <a:t>Projeção de luz sobre o papel;</a:t>
            </a:r>
          </a:p>
          <a:p>
            <a:pPr lvl="1" algn="just">
              <a:lnSpc>
                <a:spcPct val="90000"/>
              </a:lnSpc>
            </a:pPr>
            <a:r>
              <a:rPr lang="pt-BR" dirty="0" smtClean="0"/>
              <a:t>Especificações técnicas (velocidade, DPI, simplex duplex, </a:t>
            </a:r>
            <a:r>
              <a:rPr lang="pt-BR" dirty="0" err="1" smtClean="0"/>
              <a:t>P&amp;B</a:t>
            </a:r>
            <a:r>
              <a:rPr lang="pt-BR" dirty="0" smtClean="0"/>
              <a:t> ou colorido, tamanho do papel, interfaces, tipo de alimentador.</a:t>
            </a:r>
          </a:p>
          <a:p>
            <a:pPr algn="just">
              <a:lnSpc>
                <a:spcPct val="90000"/>
              </a:lnSpc>
            </a:pPr>
            <a:r>
              <a:rPr lang="pt-BR" sz="2800" dirty="0" smtClean="0"/>
              <a:t>Leitura dos documentos:</a:t>
            </a:r>
          </a:p>
          <a:p>
            <a:pPr lvl="1" algn="just">
              <a:lnSpc>
                <a:spcPct val="90000"/>
              </a:lnSpc>
            </a:pPr>
            <a:r>
              <a:rPr lang="pt-BR" dirty="0" smtClean="0"/>
              <a:t>OCR (reconhecimento ótico de fontes padronizadas) e</a:t>
            </a:r>
          </a:p>
          <a:p>
            <a:pPr lvl="1" algn="just">
              <a:lnSpc>
                <a:spcPct val="90000"/>
              </a:lnSpc>
            </a:pPr>
            <a:r>
              <a:rPr lang="pt-BR" dirty="0" smtClean="0"/>
              <a:t>ICR (Reconhecimento ótico de fontes não padronizadas)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pt-BR" sz="4000" dirty="0" smtClean="0"/>
              <a:t>Identificação da Fase a ser Trabalhada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752"/>
            <a:ext cx="8713788" cy="5256584"/>
          </a:xfrm>
        </p:spPr>
        <p:txBody>
          <a:bodyPr>
            <a:normAutofit/>
          </a:bodyPr>
          <a:lstStyle/>
          <a:p>
            <a:pPr eaLnBrk="1" hangingPunct="1"/>
            <a:r>
              <a:rPr lang="pt-BR" dirty="0" smtClean="0"/>
              <a:t>Faz-se necessário identificar em que fase do documento iremos trabalhar:</a:t>
            </a:r>
          </a:p>
          <a:p>
            <a:pPr lvl="1" algn="just" eaLnBrk="1" hangingPunct="1"/>
            <a:r>
              <a:rPr lang="pt-BR" dirty="0" smtClean="0"/>
              <a:t>Arquivo Corrente: digitalização e tramitação. Está a ocorrer na maioria dos casos em empresas particulares e alguns setores públicos.</a:t>
            </a:r>
          </a:p>
          <a:p>
            <a:pPr lvl="1" algn="just" eaLnBrk="1" hangingPunct="1"/>
            <a:r>
              <a:rPr lang="pt-BR" dirty="0" smtClean="0"/>
              <a:t>Arquivos Permanente: digitalização </a:t>
            </a:r>
            <a:r>
              <a:rPr lang="pt-BR" dirty="0" smtClean="0"/>
              <a:t>para acesso e preservação. </a:t>
            </a:r>
            <a:r>
              <a:rPr lang="pt-BR" dirty="0" smtClean="0"/>
              <a:t>Necessário para todos e principalmente para os Arquivos Públicos</a:t>
            </a:r>
            <a:r>
              <a:rPr lang="pt-BR" dirty="0" smtClean="0"/>
              <a:t>.</a:t>
            </a:r>
          </a:p>
          <a:p>
            <a:pPr algn="just"/>
            <a:r>
              <a:rPr lang="pt-BR" dirty="0" err="1" smtClean="0"/>
              <a:t>Obs</a:t>
            </a:r>
            <a:r>
              <a:rPr lang="pt-BR" dirty="0" smtClean="0"/>
              <a:t>: para cada uma dessas fases estruturação de projetos diferenciados.</a:t>
            </a:r>
            <a:endParaRPr lang="pt-BR" dirty="0" smtClean="0"/>
          </a:p>
        </p:txBody>
      </p:sp>
      <p:sp>
        <p:nvSpPr>
          <p:cNvPr id="1536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3AFE47-533E-43A2-BD9C-891D2731983B}" type="slidenum">
              <a:rPr lang="pt-BR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600" dirty="0" smtClean="0"/>
              <a:t>Critérios para a Digitalização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4040188" cy="504056"/>
          </a:xfrm>
        </p:spPr>
        <p:txBody>
          <a:bodyPr/>
          <a:lstStyle/>
          <a:p>
            <a:pPr algn="ctr"/>
            <a:r>
              <a:rPr lang="pt-BR" dirty="0" smtClean="0"/>
              <a:t>Arquivos Correntes</a:t>
            </a:r>
            <a:endParaRPr lang="pt-BR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251520" y="1340768"/>
            <a:ext cx="4245868" cy="5256584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pt-BR" dirty="0" smtClean="0"/>
              <a:t>Constituição de uma comissão;</a:t>
            </a:r>
          </a:p>
          <a:p>
            <a:pPr algn="just" eaLnBrk="1" hangingPunct="1"/>
            <a:r>
              <a:rPr lang="pt-BR" dirty="0" smtClean="0"/>
              <a:t>Decisão cuidadosa sobre o quê digitalizar</a:t>
            </a:r>
            <a:r>
              <a:rPr lang="pt-BR" dirty="0" smtClean="0"/>
              <a:t>;</a:t>
            </a:r>
          </a:p>
          <a:p>
            <a:pPr algn="just" eaLnBrk="1" hangingPunct="1"/>
            <a:r>
              <a:rPr lang="pt-BR" dirty="0" smtClean="0"/>
              <a:t>Possuir os instrumentos </a:t>
            </a:r>
            <a:r>
              <a:rPr lang="pt-BR" dirty="0" err="1" smtClean="0"/>
              <a:t>arqui-vísticos</a:t>
            </a:r>
            <a:r>
              <a:rPr lang="pt-BR" dirty="0" smtClean="0"/>
              <a:t> (Plano de Classificação e Tab. </a:t>
            </a:r>
            <a:r>
              <a:rPr lang="pt-BR" dirty="0"/>
              <a:t>d</a:t>
            </a:r>
            <a:r>
              <a:rPr lang="pt-BR" dirty="0" smtClean="0"/>
              <a:t>e Temporalidade)</a:t>
            </a:r>
            <a:endParaRPr lang="pt-BR" dirty="0" smtClean="0"/>
          </a:p>
          <a:p>
            <a:pPr algn="just" eaLnBrk="1" hangingPunct="1"/>
            <a:r>
              <a:rPr lang="pt-BR" dirty="0" smtClean="0"/>
              <a:t>Manutenção ou não do suporte;</a:t>
            </a:r>
          </a:p>
          <a:p>
            <a:pPr algn="just" eaLnBrk="1" hangingPunct="1"/>
            <a:r>
              <a:rPr lang="pt-BR" dirty="0" smtClean="0"/>
              <a:t>Definir </a:t>
            </a:r>
            <a:r>
              <a:rPr lang="pt-BR" dirty="0" smtClean="0"/>
              <a:t>objetivos a serem </a:t>
            </a:r>
            <a:r>
              <a:rPr lang="pt-BR" dirty="0" err="1" smtClean="0"/>
              <a:t>atingi-dos</a:t>
            </a:r>
            <a:r>
              <a:rPr lang="pt-BR" dirty="0" smtClean="0"/>
              <a:t> </a:t>
            </a:r>
            <a:r>
              <a:rPr lang="pt-BR" dirty="0" smtClean="0"/>
              <a:t>através da </a:t>
            </a:r>
            <a:r>
              <a:rPr lang="pt-BR" dirty="0" smtClean="0"/>
              <a:t>digitalização</a:t>
            </a:r>
            <a:r>
              <a:rPr lang="pt-BR" dirty="0" smtClean="0"/>
              <a:t>;</a:t>
            </a:r>
          </a:p>
          <a:p>
            <a:pPr algn="just" eaLnBrk="1" hangingPunct="1"/>
            <a:r>
              <a:rPr lang="pt-BR" dirty="0" smtClean="0"/>
              <a:t>Custos pré e pós digitalização;</a:t>
            </a:r>
          </a:p>
          <a:p>
            <a:pPr algn="just" eaLnBrk="1" hangingPunct="1"/>
            <a:r>
              <a:rPr lang="pt-BR" dirty="0" smtClean="0"/>
              <a:t>Definição do suporte pós </a:t>
            </a:r>
            <a:r>
              <a:rPr lang="pt-BR" dirty="0" err="1" smtClean="0"/>
              <a:t>digi-talização</a:t>
            </a:r>
            <a:r>
              <a:rPr lang="pt-BR" dirty="0" smtClean="0"/>
              <a:t>.</a:t>
            </a:r>
            <a:endParaRPr lang="pt-BR" dirty="0" smtClean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645025" y="764704"/>
            <a:ext cx="4041775" cy="504056"/>
          </a:xfrm>
        </p:spPr>
        <p:txBody>
          <a:bodyPr/>
          <a:lstStyle/>
          <a:p>
            <a:pPr algn="ctr"/>
            <a:r>
              <a:rPr lang="pt-BR" dirty="0" smtClean="0"/>
              <a:t>Arquivos Permanente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319463" cy="532859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Compromisso de manutenção da versão digital através do tempo (Preservação);</a:t>
            </a:r>
          </a:p>
          <a:p>
            <a:pPr algn="just"/>
            <a:r>
              <a:rPr lang="pt-BR" dirty="0" smtClean="0"/>
              <a:t>Revolver problemas relativos ao acesso dos originais;</a:t>
            </a:r>
          </a:p>
          <a:p>
            <a:pPr algn="just"/>
            <a:r>
              <a:rPr lang="pt-BR" dirty="0" smtClean="0"/>
              <a:t>Capturar sem causar danos aos originais;</a:t>
            </a:r>
          </a:p>
          <a:p>
            <a:pPr algn="just"/>
            <a:r>
              <a:rPr lang="pt-BR" dirty="0" smtClean="0"/>
              <a:t>Acesso a partir de plataformas de rede institucionais;</a:t>
            </a:r>
          </a:p>
          <a:p>
            <a:pPr algn="just"/>
            <a:r>
              <a:rPr lang="pt-BR" dirty="0" smtClean="0"/>
              <a:t>Interfaces de fácil </a:t>
            </a:r>
            <a:r>
              <a:rPr lang="pt-BR" dirty="0" err="1" smtClean="0"/>
              <a:t>compreen-são</a:t>
            </a:r>
            <a:r>
              <a:rPr lang="pt-BR" dirty="0" smtClean="0"/>
              <a:t> para o usuário;</a:t>
            </a:r>
          </a:p>
          <a:p>
            <a:pPr algn="just"/>
            <a:r>
              <a:rPr lang="pt-BR" dirty="0" smtClean="0"/>
              <a:t>Possibilidades de </a:t>
            </a:r>
            <a:r>
              <a:rPr lang="pt-BR" dirty="0" err="1" smtClean="0"/>
              <a:t>autentica-ções</a:t>
            </a:r>
            <a:r>
              <a:rPr lang="pt-BR" dirty="0" smtClean="0"/>
              <a:t>.</a:t>
            </a:r>
          </a:p>
        </p:txBody>
      </p:sp>
      <p:sp>
        <p:nvSpPr>
          <p:cNvPr id="1126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BBC2DB-2BB1-4B7E-9C42-A818C94B320B}" type="slidenum">
              <a:rPr lang="pt-BR"/>
              <a:pPr/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642350" cy="5400675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pt-BR" sz="2400" dirty="0" smtClean="0"/>
              <a:t>Organizar: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200" dirty="0" smtClean="0"/>
              <a:t>aplicar todos os processos arquivísticos necessários nas massas documentais;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400" dirty="0" smtClean="0"/>
              <a:t>Preparar: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200" dirty="0" smtClean="0"/>
              <a:t>os documentos passam por um processo de limpeza para serem </a:t>
            </a:r>
            <a:r>
              <a:rPr lang="pt-BR" sz="2200" dirty="0" smtClean="0"/>
              <a:t>digitalizados (retirada de todo material metálico);</a:t>
            </a:r>
            <a:endParaRPr lang="pt-BR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pt-BR" sz="2400" dirty="0" smtClean="0"/>
              <a:t>Digitalizar: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200" dirty="0" smtClean="0"/>
              <a:t>colocar o documento em um scanner para geral imagem digital</a:t>
            </a:r>
            <a:r>
              <a:rPr lang="pt-BR" sz="22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pt-BR" sz="2400" dirty="0" err="1" smtClean="0"/>
              <a:t>Repreparação</a:t>
            </a:r>
            <a:r>
              <a:rPr lang="pt-BR" sz="24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pt-BR" sz="2000" dirty="0" smtClean="0"/>
              <a:t>Colocação dos materiais, separação dos documentos;</a:t>
            </a:r>
            <a:endParaRPr lang="pt-BR" sz="2000" dirty="0" smtClean="0"/>
          </a:p>
          <a:p>
            <a:pPr algn="just" eaLnBrk="1" hangingPunct="1">
              <a:lnSpc>
                <a:spcPct val="90000"/>
              </a:lnSpc>
            </a:pPr>
            <a:r>
              <a:rPr lang="pt-BR" sz="2400" dirty="0" smtClean="0"/>
              <a:t>Indexar: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200" dirty="0" smtClean="0"/>
              <a:t>constituir os </a:t>
            </a:r>
            <a:r>
              <a:rPr lang="pt-BR" sz="2200" dirty="0" err="1" smtClean="0"/>
              <a:t>metadados</a:t>
            </a:r>
            <a:r>
              <a:rPr lang="pt-BR" sz="2200" dirty="0" smtClean="0"/>
              <a:t> de recuperação dos documentos digitalizados;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400" dirty="0" smtClean="0"/>
              <a:t>Controle de qualidade:</a:t>
            </a:r>
            <a:r>
              <a:rPr lang="pt-BR" sz="2000" dirty="0" smtClean="0"/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200" dirty="0" smtClean="0"/>
              <a:t>analisar as imagens digitalizadas a fim de verificar se estão dentro das especificações técnicas.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4000" smtClean="0"/>
              <a:t>Processos de GED</a:t>
            </a:r>
          </a:p>
        </p:txBody>
      </p:sp>
      <p:sp>
        <p:nvSpPr>
          <p:cNvPr id="12292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AE9C2-2E06-42DB-AE0C-92374BF0C061}" type="slidenum">
              <a:rPr lang="pt-BR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473</Words>
  <Application>Microsoft Office PowerPoint</Application>
  <PresentationFormat>Apresentação na tela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Documentos Digitais</vt:lpstr>
      <vt:lpstr>Procedimento de Digitalização</vt:lpstr>
      <vt:lpstr>Imagens digitalizadas</vt:lpstr>
      <vt:lpstr>Imagens digitalizadas</vt:lpstr>
      <vt:lpstr>Identificação da Fase a ser Trabalhada</vt:lpstr>
      <vt:lpstr>Critérios para a Digitalização</vt:lpstr>
      <vt:lpstr>Processos de GED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Documentos Digitais</dc:title>
  <dc:creator>JOSEMAR HENRIQUE</dc:creator>
  <cp:lastModifiedBy>JOSEMAR HENRIQUE</cp:lastModifiedBy>
  <cp:revision>3</cp:revision>
  <dcterms:created xsi:type="dcterms:W3CDTF">2011-08-21T14:44:33Z</dcterms:created>
  <dcterms:modified xsi:type="dcterms:W3CDTF">2011-08-21T15:48:52Z</dcterms:modified>
</cp:coreProperties>
</file>